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0" roundtripDataSignature="AMtx7mhXPhwJX1+e4GjCQBKD3O3xVKUG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3f725a05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273f725a05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3f725a05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273f725a05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3f725a05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273f725a05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3f725a05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g273f725a05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3f725a05a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73f725a05a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3ef83fe9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g273ef83fe9d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3f725a05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3f725a05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3ef83fe9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273ef83fe9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3ef83fe9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273ef83fe9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3ef83fe9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273ef83fe9d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3ef83fe9d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73ef83fe9d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3ef83fe9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3ef83fe9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3f725a0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273f725a0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3f725a05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73f725a05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73ef83fe9d_0_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273ef83fe9d_0_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g273ef83fe9d_0_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273ef83fe9d_0_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273ef83fe9d_0_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273ef83fe9d_0_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273ef83fe9d_0_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g273ef83fe9d_0_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g273ef83fe9d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273ef83fe9d_0_10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g273ef83fe9d_0_10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273ef83fe9d_0_10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273ef83fe9d_0_10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273ef83fe9d_0_10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273ef83fe9d_0_10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273ef83fe9d_0_10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273ef83fe9d_0_10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273ef83fe9d_0_10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273ef83fe9d_0_10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273ef83fe9d_0_10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273ef83fe9d_0_10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273ef83fe9d_0_10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273ef83fe9d_0_10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273ef83fe9d_0_10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273ef83fe9d_0_10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273ef83fe9d_0_1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273ef83fe9d_0_10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273ef83fe9d_0_10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273ef83fe9d_0_100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g273ef83fe9d_0_10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g273ef83fe9d_0_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3ef83fe9d_0_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1" name="Google Shape;131;g273ef83fe9d_0_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73ef83fe9d_0_125"/>
          <p:cNvSpPr txBox="1"/>
          <p:nvPr>
            <p:ph type="title"/>
          </p:nvPr>
        </p:nvSpPr>
        <p:spPr>
          <a:xfrm>
            <a:off x="685332" y="463888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273ef83fe9d_0_125"/>
          <p:cNvSpPr txBox="1"/>
          <p:nvPr>
            <p:ph idx="1" type="body"/>
          </p:nvPr>
        </p:nvSpPr>
        <p:spPr>
          <a:xfrm>
            <a:off x="685330" y="1775320"/>
            <a:ext cx="77730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g273ef83fe9d_0_125"/>
          <p:cNvSpPr txBox="1"/>
          <p:nvPr>
            <p:ph idx="10" type="dt"/>
          </p:nvPr>
        </p:nvSpPr>
        <p:spPr>
          <a:xfrm>
            <a:off x="5759053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73ef83fe9d_0_125"/>
          <p:cNvSpPr txBox="1"/>
          <p:nvPr>
            <p:ph idx="11" type="ftr"/>
          </p:nvPr>
        </p:nvSpPr>
        <p:spPr>
          <a:xfrm>
            <a:off x="685331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273ef83fe9d_0_125"/>
          <p:cNvSpPr txBox="1"/>
          <p:nvPr>
            <p:ph idx="12" type="sldNum"/>
          </p:nvPr>
        </p:nvSpPr>
        <p:spPr>
          <a:xfrm>
            <a:off x="7885509" y="4412457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273ef83fe9d_0_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g273ef83fe9d_0_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273ef83fe9d_0_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273ef83fe9d_0_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273ef83fe9d_0_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273ef83fe9d_0_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273ef83fe9d_0_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273ef83fe9d_0_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273ef83fe9d_0_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273ef83fe9d_0_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273ef83fe9d_0_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273ef83fe9d_0_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273ef83fe9d_0_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273ef83fe9d_0_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273ef83fe9d_0_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273ef83fe9d_0_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273ef83fe9d_0_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273ef83fe9d_0_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273ef83fe9d_0_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g273ef83fe9d_0_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g273ef83fe9d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273ef83fe9d_0_3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g273ef83fe9d_0_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273ef83fe9d_0_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273ef83fe9d_0_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g273ef83fe9d_0_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g273ef83fe9d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273ef83fe9d_0_4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g273ef83fe9d_0_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273ef83fe9d_0_4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273ef83fe9d_0_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g273ef83fe9d_0_4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g273ef83fe9d_0_4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g273ef83fe9d_0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273ef83fe9d_0_5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g273ef83fe9d_0_5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273ef83fe9d_0_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g273ef83fe9d_0_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g273ef83fe9d_0_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273ef83fe9d_0_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g273ef83fe9d_0_5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273ef83fe9d_0_5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273ef83fe9d_0_5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g273ef83fe9d_0_5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g273ef83fe9d_0_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273ef83fe9d_0_6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g273ef83fe9d_0_6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273ef83fe9d_0_6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273ef83fe9d_0_6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273ef83fe9d_0_6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273ef83fe9d_0_6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273ef83fe9d_0_6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273ef83fe9d_0_6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273ef83fe9d_0_6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273ef83fe9d_0_6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273ef83fe9d_0_6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273ef83fe9d_0_6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273ef83fe9d_0_6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273ef83fe9d_0_6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273ef83fe9d_0_6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273ef83fe9d_0_6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273ef83fe9d_0_6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73ef83fe9d_0_6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73ef83fe9d_0_6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273ef83fe9d_0_6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g273ef83fe9d_0_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273ef83fe9d_0_8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g273ef83fe9d_0_8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273ef83fe9d_0_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273ef83fe9d_0_8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g273ef83fe9d_0_8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g273ef83fe9d_0_86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g273ef83fe9d_0_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273ef83fe9d_0_9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g273ef83fe9d_0_9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273ef83fe9d_0_9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273ef83fe9d_0_9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g273ef83fe9d_0_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73ef83fe9d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273ef83fe9d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273ef83fe9d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/>
          <p:nvPr>
            <p:ph type="ctrTitle"/>
          </p:nvPr>
        </p:nvSpPr>
        <p:spPr>
          <a:xfrm>
            <a:off x="3156350" y="1653000"/>
            <a:ext cx="53979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000"/>
              <a:buFont typeface="Twentieth Century"/>
              <a:buNone/>
            </a:pPr>
            <a:r>
              <a:rPr b="1" lang="zh-TW" sz="4500">
                <a:solidFill>
                  <a:srgbClr val="FCE5C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WEB程式設計</a:t>
            </a:r>
            <a:endParaRPr b="1" sz="4500">
              <a:solidFill>
                <a:srgbClr val="FCE5C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wentieth Century"/>
              <a:buNone/>
            </a:pPr>
            <a:r>
              <a:rPr b="1" lang="zh-TW" sz="3800">
                <a:latin typeface="Microsoft JhengHei"/>
                <a:ea typeface="Microsoft JhengHei"/>
                <a:cs typeface="Microsoft JhengHei"/>
                <a:sym typeface="Microsoft JhengHei"/>
              </a:rPr>
              <a:t>第7組 - 3C購物網站</a:t>
            </a:r>
            <a:endParaRPr b="1" sz="3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2"/>
          <p:cNvSpPr txBox="1"/>
          <p:nvPr>
            <p:ph idx="1" type="subTitle"/>
          </p:nvPr>
        </p:nvSpPr>
        <p:spPr>
          <a:xfrm>
            <a:off x="4554800" y="3393950"/>
            <a:ext cx="26010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小組長 :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9B117031 陳柏穎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組員 : 	   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9B117028 林政漢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   9B117033 林和泰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3f725a05a_1_24"/>
          <p:cNvSpPr txBox="1"/>
          <p:nvPr>
            <p:ph type="title"/>
          </p:nvPr>
        </p:nvSpPr>
        <p:spPr>
          <a:xfrm>
            <a:off x="1080000" y="576000"/>
            <a:ext cx="6984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商品頁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6" name="Google Shape;236;g273f725a05a_1_24"/>
          <p:cNvPicPr preferRelativeResize="0"/>
          <p:nvPr/>
        </p:nvPicPr>
        <p:blipFill rotWithShape="1">
          <a:blip r:embed="rId3">
            <a:alphaModFix/>
          </a:blip>
          <a:srcRect b="8666" l="5367" r="5170" t="3966"/>
          <a:stretch/>
        </p:blipFill>
        <p:spPr>
          <a:xfrm>
            <a:off x="5388400" y="1692613"/>
            <a:ext cx="3565875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73f725a05a_1_24"/>
          <p:cNvPicPr preferRelativeResize="0"/>
          <p:nvPr/>
        </p:nvPicPr>
        <p:blipFill rotWithShape="1">
          <a:blip r:embed="rId4">
            <a:alphaModFix/>
          </a:blip>
          <a:srcRect b="8453" l="3969" r="3941" t="4392"/>
          <a:stretch/>
        </p:blipFill>
        <p:spPr>
          <a:xfrm>
            <a:off x="191514" y="1692625"/>
            <a:ext cx="5038710" cy="287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73f725a05a_1_33"/>
          <p:cNvPicPr preferRelativeResize="0"/>
          <p:nvPr/>
        </p:nvPicPr>
        <p:blipFill rotWithShape="1">
          <a:blip r:embed="rId3">
            <a:alphaModFix/>
          </a:blip>
          <a:srcRect b="7434" l="3296" r="3315" t="3637"/>
          <a:stretch/>
        </p:blipFill>
        <p:spPr>
          <a:xfrm>
            <a:off x="1333050" y="1223400"/>
            <a:ext cx="6490276" cy="37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73f725a05a_1_33"/>
          <p:cNvSpPr txBox="1"/>
          <p:nvPr>
            <p:ph type="title"/>
          </p:nvPr>
        </p:nvSpPr>
        <p:spPr>
          <a:xfrm>
            <a:off x="1080000" y="576000"/>
            <a:ext cx="6984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會員中心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4" name="Google Shape;244;g273f725a05a_1_33"/>
          <p:cNvSpPr/>
          <p:nvPr/>
        </p:nvSpPr>
        <p:spPr>
          <a:xfrm>
            <a:off x="5608975" y="3044725"/>
            <a:ext cx="2029500" cy="3204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g273f725a05a_1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018796">
            <a:off x="5079674" y="2682895"/>
            <a:ext cx="502167" cy="3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273f725a05a_1_42"/>
          <p:cNvPicPr preferRelativeResize="0"/>
          <p:nvPr/>
        </p:nvPicPr>
        <p:blipFill rotWithShape="1">
          <a:blip r:embed="rId3">
            <a:alphaModFix/>
          </a:blip>
          <a:srcRect b="7381" l="3308" r="3242" t="3903"/>
          <a:stretch/>
        </p:blipFill>
        <p:spPr>
          <a:xfrm>
            <a:off x="1333050" y="1223402"/>
            <a:ext cx="6490276" cy="3733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73f725a05a_1_42"/>
          <p:cNvSpPr txBox="1"/>
          <p:nvPr>
            <p:ph type="title"/>
          </p:nvPr>
        </p:nvSpPr>
        <p:spPr>
          <a:xfrm>
            <a:off x="1080000" y="576000"/>
            <a:ext cx="6984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管理員介面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2" name="Google Shape;252;g273f725a05a_1_42"/>
          <p:cNvSpPr/>
          <p:nvPr/>
        </p:nvSpPr>
        <p:spPr>
          <a:xfrm>
            <a:off x="5574700" y="2181325"/>
            <a:ext cx="2029500" cy="3204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g273f725a05a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018796">
            <a:off x="5045399" y="1922270"/>
            <a:ext cx="502167" cy="3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273f725a05a_1_56"/>
          <p:cNvPicPr preferRelativeResize="0"/>
          <p:nvPr/>
        </p:nvPicPr>
        <p:blipFill rotWithShape="1">
          <a:blip r:embed="rId3">
            <a:alphaModFix/>
          </a:blip>
          <a:srcRect b="7261" l="3375" r="3384" t="3746"/>
          <a:stretch/>
        </p:blipFill>
        <p:spPr>
          <a:xfrm>
            <a:off x="1333050" y="1223400"/>
            <a:ext cx="6490276" cy="375370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73f725a05a_1_56"/>
          <p:cNvSpPr txBox="1"/>
          <p:nvPr>
            <p:ph type="title"/>
          </p:nvPr>
        </p:nvSpPr>
        <p:spPr>
          <a:xfrm>
            <a:off x="1080000" y="576000"/>
            <a:ext cx="6984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購物車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3f725a05a_1_51"/>
          <p:cNvSpPr txBox="1"/>
          <p:nvPr>
            <p:ph type="title"/>
          </p:nvPr>
        </p:nvSpPr>
        <p:spPr>
          <a:xfrm>
            <a:off x="828000" y="2248050"/>
            <a:ext cx="35973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實際操作演示</a:t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3ef83fe9d_0_334"/>
          <p:cNvSpPr txBox="1"/>
          <p:nvPr>
            <p:ph type="title"/>
          </p:nvPr>
        </p:nvSpPr>
        <p:spPr>
          <a:xfrm>
            <a:off x="1080000" y="576000"/>
            <a:ext cx="23760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參考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0" name="Google Shape;270;g273ef83fe9d_0_334"/>
          <p:cNvSpPr txBox="1"/>
          <p:nvPr>
            <p:ph idx="1" type="body"/>
          </p:nvPr>
        </p:nvSpPr>
        <p:spPr>
          <a:xfrm>
            <a:off x="540000" y="1656000"/>
            <a:ext cx="8136000" cy="24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購物網站參考</a:t>
            </a:r>
            <a:b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PChome線上購物 : https://24h.pchome.com.tw/</a:t>
            </a:r>
            <a:b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順發購物 : https://www.isunfar.com.tw/</a:t>
            </a:r>
            <a:b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燦坤線上購物 : https://www.tk3c.com/index.aspx</a:t>
            </a:r>
            <a:b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ＭＯＭＯ購物網 : https://www.momoshop.com.tw/main/Main.jsp</a:t>
            </a:r>
            <a:b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b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作業中的商品資訊及圖片皆擷取自《PChome線上購物》、《順發購物》</a:t>
            </a:r>
            <a:b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簡報的 ICON圖片來自 : https://www.flaticon.com/</a:t>
            </a:r>
            <a:endParaRPr b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3f725a05a_1_10"/>
          <p:cNvSpPr txBox="1"/>
          <p:nvPr>
            <p:ph type="title"/>
          </p:nvPr>
        </p:nvSpPr>
        <p:spPr>
          <a:xfrm>
            <a:off x="828000" y="2248050"/>
            <a:ext cx="35973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THANK YOU</a:t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/>
          <p:nvPr>
            <p:ph type="title"/>
          </p:nvPr>
        </p:nvSpPr>
        <p:spPr>
          <a:xfrm>
            <a:off x="1080000" y="576000"/>
            <a:ext cx="23760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題目發想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" name="Google Shape;148;p3"/>
          <p:cNvSpPr txBox="1"/>
          <p:nvPr>
            <p:ph idx="1" type="body"/>
          </p:nvPr>
        </p:nvSpPr>
        <p:spPr>
          <a:xfrm>
            <a:off x="540000" y="1440000"/>
            <a:ext cx="8136000" cy="3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在這次的期末作業，經過小組討論後，我們決定製作一個3C購物網站。</a:t>
            </a:r>
            <a:b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這個想法的發想過程主要有以下原因:</a:t>
            </a:r>
            <a:br>
              <a:rPr b="1"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200">
                <a:solidFill>
                  <a:srgbClr val="FFF2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市場需求</a:t>
            </a:r>
            <a:r>
              <a:rPr lang="zh-TW" sz="1200">
                <a:solidFill>
                  <a:srgbClr val="FFF2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br>
              <a:rPr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隨著科技的發展，3C產品（如手機、電腦、相機等）已經成為人們日常生活中不可或缺的一部分。這些產品的需求量巨大，因此建立一個專門銷售3C產品的網站能夠很好的滿足市場需求。</a:t>
            </a:r>
            <a:endParaRPr sz="1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2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技術挑戰</a:t>
            </a:r>
            <a:r>
              <a:rPr lang="zh-TW" sz="1200">
                <a:solidFill>
                  <a:srgbClr val="FFF2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br>
              <a:rPr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建立一個3C購物網站需要應用多種技術，包括後端資料庫管理、前端用戶界面設計等。這對我</a:t>
            </a:r>
            <a:r>
              <a:rPr lang="zh-TW" sz="1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們學習</a:t>
            </a:r>
            <a:r>
              <a:rPr lang="zh-TW" sz="1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和應用Python的能力提出了更高的要求，同時也讓我們能夠在實踐中提升技術水平。</a:t>
            </a:r>
            <a:endParaRPr sz="1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2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個人興趣</a:t>
            </a:r>
            <a:r>
              <a:rPr lang="zh-TW" sz="1200">
                <a:solidFill>
                  <a:srgbClr val="FFF2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br>
              <a:rPr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小組成員對3C產品普遍有著濃厚的興趣。將這份興趣與期末作業結合，不僅能增加學習的樂趣，還能讓我們在做網站的過程中保持動力。</a:t>
            </a:r>
            <a:endParaRPr sz="1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200">
                <a:solidFill>
                  <a:srgbClr val="FFF2C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參考範例多：</a:t>
            </a:r>
            <a:b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網路上有很多知名購物網站可以參考，例如可以參考網頁排版、購物網站所需功能等，能讓我們初學者可以不用從零開始，不知道該從哪邊開始下手，減少練習程式語言時的挫敗感。</a:t>
            </a:r>
            <a:endParaRPr sz="1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3ef83fe9d_0_145"/>
          <p:cNvSpPr/>
          <p:nvPr/>
        </p:nvSpPr>
        <p:spPr>
          <a:xfrm>
            <a:off x="468000" y="1620000"/>
            <a:ext cx="2520000" cy="309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38100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g273ef83fe9d_0_145"/>
          <p:cNvSpPr txBox="1"/>
          <p:nvPr>
            <p:ph type="title"/>
          </p:nvPr>
        </p:nvSpPr>
        <p:spPr>
          <a:xfrm>
            <a:off x="1080000" y="576000"/>
            <a:ext cx="23760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工作分配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5" name="Google Shape;155;g273ef83fe9d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66393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73ef83fe9d_0_145"/>
          <p:cNvSpPr txBox="1"/>
          <p:nvPr>
            <p:ph idx="1" type="body"/>
          </p:nvPr>
        </p:nvSpPr>
        <p:spPr>
          <a:xfrm>
            <a:off x="468000" y="1787100"/>
            <a:ext cx="25200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9B117031</a:t>
            </a:r>
            <a:b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陳柏穎</a:t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" name="Google Shape;157;g273ef83fe9d_0_145"/>
          <p:cNvSpPr txBox="1"/>
          <p:nvPr>
            <p:ph idx="1" type="body"/>
          </p:nvPr>
        </p:nvSpPr>
        <p:spPr>
          <a:xfrm>
            <a:off x="589350" y="3767100"/>
            <a:ext cx="22773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</a:t>
            </a: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商品圖片、資料查找</a:t>
            </a:r>
            <a:b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資料庫建置、新增資料</a:t>
            </a:r>
            <a:b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文件、簡報製作</a:t>
            </a:r>
            <a:endParaRPr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" name="Google Shape;158;g273ef83fe9d_0_145"/>
          <p:cNvSpPr/>
          <p:nvPr/>
        </p:nvSpPr>
        <p:spPr>
          <a:xfrm>
            <a:off x="3312000" y="1620000"/>
            <a:ext cx="2520000" cy="309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38100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g273ef83fe9d_0_145"/>
          <p:cNvSpPr txBox="1"/>
          <p:nvPr>
            <p:ph idx="1" type="body"/>
          </p:nvPr>
        </p:nvSpPr>
        <p:spPr>
          <a:xfrm>
            <a:off x="3312000" y="1787100"/>
            <a:ext cx="25200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9B117028</a:t>
            </a:r>
            <a:b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林政漢</a:t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" name="Google Shape;160;g273ef83fe9d_0_145"/>
          <p:cNvSpPr txBox="1"/>
          <p:nvPr>
            <p:ph idx="1" type="body"/>
          </p:nvPr>
        </p:nvSpPr>
        <p:spPr>
          <a:xfrm>
            <a:off x="3433350" y="3767100"/>
            <a:ext cx="22773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研究各大購物網站版型</a:t>
            </a:r>
            <a:b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</a:t>
            </a: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調整網頁排版和美化</a:t>
            </a:r>
            <a:b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</a:t>
            </a: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前端HTML網頁模板製作</a:t>
            </a:r>
            <a:endParaRPr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1" name="Google Shape;161;g273ef83fe9d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000" y="2665500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73ef83fe9d_0_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65500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73ef83fe9d_0_145"/>
          <p:cNvSpPr/>
          <p:nvPr/>
        </p:nvSpPr>
        <p:spPr>
          <a:xfrm>
            <a:off x="6156000" y="1621500"/>
            <a:ext cx="2520000" cy="309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38100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g273ef83fe9d_0_145"/>
          <p:cNvSpPr txBox="1"/>
          <p:nvPr>
            <p:ph idx="1" type="body"/>
          </p:nvPr>
        </p:nvSpPr>
        <p:spPr>
          <a:xfrm>
            <a:off x="6156000" y="1788600"/>
            <a:ext cx="25200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9B117033</a:t>
            </a:r>
            <a:b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林和泰</a:t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" name="Google Shape;165;g273ef83fe9d_0_145"/>
          <p:cNvSpPr txBox="1"/>
          <p:nvPr>
            <p:ph idx="1" type="body"/>
          </p:nvPr>
        </p:nvSpPr>
        <p:spPr>
          <a:xfrm>
            <a:off x="6277350" y="3768600"/>
            <a:ext cx="22773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</a:t>
            </a: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研究購物網站所需功能</a:t>
            </a:r>
            <a:b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Python - Flask</a:t>
            </a: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建立後端</a:t>
            </a:r>
            <a:b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P</a:t>
            </a: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ython 連接資料庫</a:t>
            </a:r>
            <a:endParaRPr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6" name="Google Shape;166;g273ef83fe9d_0_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6000" y="2665500"/>
            <a:ext cx="900000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3ef83fe9d_0_185"/>
          <p:cNvSpPr txBox="1"/>
          <p:nvPr>
            <p:ph type="title"/>
          </p:nvPr>
        </p:nvSpPr>
        <p:spPr>
          <a:xfrm>
            <a:off x="1080000" y="576000"/>
            <a:ext cx="6984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HTML - 前端簡要說明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2" name="Google Shape;172;g273ef83fe9d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0" y="180000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73ef83fe9d_0_185"/>
          <p:cNvSpPr txBox="1"/>
          <p:nvPr>
            <p:ph idx="1" type="body"/>
          </p:nvPr>
        </p:nvSpPr>
        <p:spPr>
          <a:xfrm>
            <a:off x="1260000" y="1837650"/>
            <a:ext cx="186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首頁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index.html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4" name="Google Shape;174;g273ef83fe9d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000" y="252000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73ef83fe9d_0_185"/>
          <p:cNvSpPr txBox="1"/>
          <p:nvPr>
            <p:ph idx="1" type="body"/>
          </p:nvPr>
        </p:nvSpPr>
        <p:spPr>
          <a:xfrm>
            <a:off x="1260000" y="2431650"/>
            <a:ext cx="186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login.html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6" name="Google Shape;176;g273ef83fe9d_0_185"/>
          <p:cNvSpPr txBox="1"/>
          <p:nvPr>
            <p:ph idx="1" type="body"/>
          </p:nvPr>
        </p:nvSpPr>
        <p:spPr>
          <a:xfrm>
            <a:off x="1260000" y="2683650"/>
            <a:ext cx="186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註冊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register.html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7" name="Google Shape;177;g273ef83fe9d_0_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000" y="332835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73ef83fe9d_0_185"/>
          <p:cNvSpPr txBox="1"/>
          <p:nvPr>
            <p:ph idx="1" type="body"/>
          </p:nvPr>
        </p:nvSpPr>
        <p:spPr>
          <a:xfrm>
            <a:off x="1260000" y="3240000"/>
            <a:ext cx="2108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商品總覽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product.html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" name="Google Shape;179;g273ef83fe9d_0_185"/>
          <p:cNvSpPr txBox="1"/>
          <p:nvPr>
            <p:ph idx="1" type="body"/>
          </p:nvPr>
        </p:nvSpPr>
        <p:spPr>
          <a:xfrm>
            <a:off x="1260000" y="3492000"/>
            <a:ext cx="3094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商品詳細介紹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product_details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0" name="Google Shape;180;g273ef83fe9d_0_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0000" y="404835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73ef83fe9d_0_185"/>
          <p:cNvSpPr txBox="1"/>
          <p:nvPr>
            <p:ph idx="1" type="body"/>
          </p:nvPr>
        </p:nvSpPr>
        <p:spPr>
          <a:xfrm>
            <a:off x="1260000" y="4086000"/>
            <a:ext cx="1867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購物車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cart.html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2" name="Google Shape;182;g273ef83fe9d_0_1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80000" y="2174700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73ef83fe9d_0_185"/>
          <p:cNvSpPr txBox="1"/>
          <p:nvPr>
            <p:ph idx="1" type="body"/>
          </p:nvPr>
        </p:nvSpPr>
        <p:spPr>
          <a:xfrm>
            <a:off x="5256000" y="1944000"/>
            <a:ext cx="309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會員中心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member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g273ef83fe9d_0_185"/>
          <p:cNvSpPr txBox="1"/>
          <p:nvPr>
            <p:ph idx="1" type="body"/>
          </p:nvPr>
        </p:nvSpPr>
        <p:spPr>
          <a:xfrm>
            <a:off x="5472925" y="2194350"/>
            <a:ext cx="309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顯示會員資料 - member_info.html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5" name="Google Shape;185;g273ef83fe9d_0_185"/>
          <p:cNvSpPr txBox="1"/>
          <p:nvPr>
            <p:ph idx="1" type="body"/>
          </p:nvPr>
        </p:nvSpPr>
        <p:spPr>
          <a:xfrm>
            <a:off x="5472925" y="2446350"/>
            <a:ext cx="3094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變更會員資料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member_edit.html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6" name="Google Shape;186;g273ef83fe9d_0_185"/>
          <p:cNvSpPr txBox="1"/>
          <p:nvPr>
            <p:ph idx="1" type="body"/>
          </p:nvPr>
        </p:nvSpPr>
        <p:spPr>
          <a:xfrm>
            <a:off x="5472000" y="2696700"/>
            <a:ext cx="3094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訂單查看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order.html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7" name="Google Shape;187;g273ef83fe9d_0_1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80000" y="3536700"/>
            <a:ext cx="576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73ef83fe9d_0_185"/>
          <p:cNvSpPr txBox="1"/>
          <p:nvPr>
            <p:ph idx="1" type="body"/>
          </p:nvPr>
        </p:nvSpPr>
        <p:spPr>
          <a:xfrm>
            <a:off x="5256000" y="3306000"/>
            <a:ext cx="309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管理員介面 - administrator.html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g273ef83fe9d_0_185"/>
          <p:cNvSpPr txBox="1"/>
          <p:nvPr>
            <p:ph idx="1" type="body"/>
          </p:nvPr>
        </p:nvSpPr>
        <p:spPr>
          <a:xfrm>
            <a:off x="5472925" y="3556350"/>
            <a:ext cx="309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所有會員資料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all_member.html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0" name="Google Shape;190;g273ef83fe9d_0_185"/>
          <p:cNvSpPr txBox="1"/>
          <p:nvPr>
            <p:ph idx="1" type="body"/>
          </p:nvPr>
        </p:nvSpPr>
        <p:spPr>
          <a:xfrm>
            <a:off x="5472925" y="3808350"/>
            <a:ext cx="3094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商品管理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all_order.html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g273ef83fe9d_0_185"/>
          <p:cNvSpPr txBox="1"/>
          <p:nvPr>
            <p:ph idx="1" type="body"/>
          </p:nvPr>
        </p:nvSpPr>
        <p:spPr>
          <a:xfrm>
            <a:off x="5472000" y="4058700"/>
            <a:ext cx="3094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訂單查詢 - </a:t>
            </a: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all_product.html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3ef83fe9d_0_258"/>
          <p:cNvSpPr txBox="1"/>
          <p:nvPr>
            <p:ph type="title"/>
          </p:nvPr>
        </p:nvSpPr>
        <p:spPr>
          <a:xfrm>
            <a:off x="1080000" y="576000"/>
            <a:ext cx="6984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SQLite - 資料庫簡要說明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7" name="Google Shape;197;g273ef83fe9d_0_258"/>
          <p:cNvSpPr txBox="1"/>
          <p:nvPr>
            <p:ph idx="1" type="body"/>
          </p:nvPr>
        </p:nvSpPr>
        <p:spPr>
          <a:xfrm>
            <a:off x="540000" y="1440000"/>
            <a:ext cx="81360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首先建立 sqlite3 資料庫: 【mydb.db】，接著建立以下三個資料表 : 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" name="Google Shape;198;g273ef83fe9d_0_258"/>
          <p:cNvSpPr/>
          <p:nvPr/>
        </p:nvSpPr>
        <p:spPr>
          <a:xfrm>
            <a:off x="468000" y="2016000"/>
            <a:ext cx="2520000" cy="2518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38100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g273ef83fe9d_0_258"/>
          <p:cNvSpPr txBox="1"/>
          <p:nvPr>
            <p:ph idx="1" type="body"/>
          </p:nvPr>
        </p:nvSpPr>
        <p:spPr>
          <a:xfrm>
            <a:off x="468000" y="2124000"/>
            <a:ext cx="25200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會員資料表</a:t>
            </a:r>
            <a:b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【members】</a:t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0" name="Google Shape;200;g273ef83fe9d_0_258"/>
          <p:cNvSpPr txBox="1"/>
          <p:nvPr>
            <p:ph idx="1" type="body"/>
          </p:nvPr>
        </p:nvSpPr>
        <p:spPr>
          <a:xfrm>
            <a:off x="570600" y="2867700"/>
            <a:ext cx="2314800" cy="16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</a:t>
            </a: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count_number - 會員帳號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password - 密碼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email - 電子信箱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username - 會員名字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phone_number - 電話號碼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address - 地址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date_of_birth - 出生日期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administrator - 是否為管理員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1" name="Google Shape;201;g273ef83fe9d_0_258"/>
          <p:cNvSpPr/>
          <p:nvPr/>
        </p:nvSpPr>
        <p:spPr>
          <a:xfrm>
            <a:off x="3312000" y="2016000"/>
            <a:ext cx="2520000" cy="2518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38100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g273ef83fe9d_0_258"/>
          <p:cNvSpPr txBox="1"/>
          <p:nvPr>
            <p:ph idx="1" type="body"/>
          </p:nvPr>
        </p:nvSpPr>
        <p:spPr>
          <a:xfrm>
            <a:off x="3312000" y="2124000"/>
            <a:ext cx="25200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商品資料表</a:t>
            </a:r>
            <a:b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【products】</a:t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3" name="Google Shape;203;g273ef83fe9d_0_258"/>
          <p:cNvSpPr txBox="1"/>
          <p:nvPr>
            <p:ph idx="1" type="body"/>
          </p:nvPr>
        </p:nvSpPr>
        <p:spPr>
          <a:xfrm>
            <a:off x="3433350" y="2867700"/>
            <a:ext cx="2277300" cy="16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product_id - 商品編號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category - 商品類型</a:t>
            </a:r>
            <a:b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brand - 商品品牌</a:t>
            </a:r>
            <a:b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model - 商品型號</a:t>
            </a:r>
            <a:b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price - 商品價格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stock_quantity - 庫存數量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description - 商品描述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specifications - 商品規格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4" name="Google Shape;204;g273ef83fe9d_0_258"/>
          <p:cNvSpPr/>
          <p:nvPr/>
        </p:nvSpPr>
        <p:spPr>
          <a:xfrm>
            <a:off x="6156000" y="2017220"/>
            <a:ext cx="2520000" cy="2518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38100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g273ef83fe9d_0_258"/>
          <p:cNvSpPr txBox="1"/>
          <p:nvPr>
            <p:ph idx="1" type="body"/>
          </p:nvPr>
        </p:nvSpPr>
        <p:spPr>
          <a:xfrm>
            <a:off x="6156000" y="2125500"/>
            <a:ext cx="25200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訂單資料表</a:t>
            </a:r>
            <a:b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【orders】</a:t>
            </a:r>
            <a:endParaRPr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6" name="Google Shape;206;g273ef83fe9d_0_258"/>
          <p:cNvSpPr txBox="1"/>
          <p:nvPr>
            <p:ph idx="1" type="body"/>
          </p:nvPr>
        </p:nvSpPr>
        <p:spPr>
          <a:xfrm>
            <a:off x="6277350" y="2871675"/>
            <a:ext cx="2277300" cy="16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order_id - 訂單編號</a:t>
            </a:r>
            <a:b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customer_id - 客戶帳號</a:t>
            </a:r>
            <a:b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order_date - 訂單日期</a:t>
            </a:r>
            <a:b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product - 商品編號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count - 商品數量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status - 訂單狀態</a:t>
            </a:r>
            <a:b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◾ address：配送地址</a:t>
            </a:r>
            <a:endParaRPr b="1" sz="1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3ef83fe9d_0_306"/>
          <p:cNvSpPr txBox="1"/>
          <p:nvPr>
            <p:ph type="title"/>
          </p:nvPr>
        </p:nvSpPr>
        <p:spPr>
          <a:xfrm>
            <a:off x="1080000" y="576000"/>
            <a:ext cx="6984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流程圖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2" name="Google Shape;212;g273ef83fe9d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000" y="1440000"/>
            <a:ext cx="7920002" cy="349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3ef83fe9d_0_251"/>
          <p:cNvSpPr txBox="1"/>
          <p:nvPr>
            <p:ph type="title"/>
          </p:nvPr>
        </p:nvSpPr>
        <p:spPr>
          <a:xfrm>
            <a:off x="828000" y="2248050"/>
            <a:ext cx="35973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網頁畫面</a:t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3f725a05a_1_0"/>
          <p:cNvSpPr txBox="1"/>
          <p:nvPr>
            <p:ph type="title"/>
          </p:nvPr>
        </p:nvSpPr>
        <p:spPr>
          <a:xfrm>
            <a:off x="1080000" y="576000"/>
            <a:ext cx="6984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首頁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3" name="Google Shape;223;g273f725a05a_1_0"/>
          <p:cNvPicPr preferRelativeResize="0"/>
          <p:nvPr/>
        </p:nvPicPr>
        <p:blipFill rotWithShape="1">
          <a:blip r:embed="rId3">
            <a:alphaModFix/>
          </a:blip>
          <a:srcRect b="7230" l="3256" r="3172" t="3507"/>
          <a:stretch/>
        </p:blipFill>
        <p:spPr>
          <a:xfrm>
            <a:off x="1333038" y="1223400"/>
            <a:ext cx="6477926" cy="37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3f725a05a_1_16"/>
          <p:cNvSpPr txBox="1"/>
          <p:nvPr>
            <p:ph type="title"/>
          </p:nvPr>
        </p:nvSpPr>
        <p:spPr>
          <a:xfrm>
            <a:off x="1080000" y="576000"/>
            <a:ext cx="6984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</a:pP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登入 / 註冊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9" name="Google Shape;229;g273f725a05a_1_16"/>
          <p:cNvPicPr preferRelativeResize="0"/>
          <p:nvPr/>
        </p:nvPicPr>
        <p:blipFill rotWithShape="1">
          <a:blip r:embed="rId3">
            <a:alphaModFix/>
          </a:blip>
          <a:srcRect b="8420" l="5344" r="5433" t="4227"/>
          <a:stretch/>
        </p:blipFill>
        <p:spPr>
          <a:xfrm>
            <a:off x="644001" y="1367725"/>
            <a:ext cx="3754183" cy="351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73f725a05a_1_16"/>
          <p:cNvPicPr preferRelativeResize="0"/>
          <p:nvPr/>
        </p:nvPicPr>
        <p:blipFill rotWithShape="1">
          <a:blip r:embed="rId4">
            <a:alphaModFix/>
          </a:blip>
          <a:srcRect b="8333" l="5443" r="5327" t="4315"/>
          <a:stretch/>
        </p:blipFill>
        <p:spPr>
          <a:xfrm>
            <a:off x="4745794" y="1367725"/>
            <a:ext cx="3754183" cy="351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